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قبل از آموزش</c:v>
                </c:pt>
              </c:strCache>
            </c:strRef>
          </c:tx>
          <c:spPr>
            <a:solidFill>
              <a:srgbClr val="9BC1E6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راستی‌آزمایی</c:v>
                </c:pt>
                <c:pt idx="1">
                  <c:v>حریم خصوصی</c:v>
                </c:pt>
                <c:pt idx="2">
                  <c:v>استناد</c:v>
                </c:pt>
                <c:pt idx="3">
                  <c:v>بازنویسی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45</c:v>
                </c:pt>
                <c:pt idx="2">
                  <c:v>25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B1-4E02-8D44-A0EADD3F58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بعد از آموزش</c:v>
                </c:pt>
              </c:strCache>
            </c:strRef>
          </c:tx>
          <c:spPr>
            <a:solidFill>
              <a:srgbClr val="7BD7B5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راستی‌آزمایی</c:v>
                </c:pt>
                <c:pt idx="1">
                  <c:v>حریم خصوصی</c:v>
                </c:pt>
                <c:pt idx="2">
                  <c:v>استناد</c:v>
                </c:pt>
                <c:pt idx="3">
                  <c:v>بازنویسی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70</c:v>
                </c:pt>
                <c:pt idx="1">
                  <c:v>80</c:v>
                </c:pt>
                <c:pt idx="2">
                  <c:v>65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B1-4E02-8D44-A0EADD3F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02A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02A33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1755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UNESCO (2023) Guidance for Generative AI in education and research: https://www.unesco.org/en/articles/guidance-generative-ai-education-and-research
- U.S. Dept. of Education (2023) AI and the Future of Teaching and Learning (PDF): https://www.ed.gov/sites/ed/files/documents/ai-report/ai-report.pdf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UNESCO (2023) Guidance for Generative AI in education and research: https://unesdoc.unesco.org/ark:/48223/pf0000386693
- U.S. Dept. of Education (2023) AI and the Future of Teaching and Learning (PDF): https://www.ed.gov/sites/ed/files/documents/ai-report/ai-report.pdf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UNESCO (2023) Guidance for Generative AI in education and research: https://www.unesco.org/en/articles/guidance-generative-ai-education-and-research
- U.S. Dept. of Education (2023) AI and the Future of Teaching and Learning (PDF): https://www.ed.gov/sites/ed/files/documents/ai-report/ai-report-core-messages.pdf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UNESCO (2023) Guidance for Generative AI in education and research: https://unesdoc.unesco.org/ark:/48223/pf0000386693
- NIST (2023) AI Risk Management Framework (AI RMF 1.0): https://www.nist.gov/itl/ai-risk-management-framework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UNESCO (2023) Guidance for Generative AI in education and research: https://unesdoc.unesco.org/ark:/48223/pf0000386693
- ISTE (Responsible Use Policy guidance): https://iste.org/acceptable-use-guide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ISTE AI for Education hub: https://iste-ascd.org/ai
- U.S. Dept. of Education (2023) AI and the Future of Teaching and Learning (PDF): https://www.ed.gov/sites/ed/files/documents/ai-report/ai-report.pdf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UNESCO (2023) Guidance for Generative AI in education and research: https://www.unesco.org/en/articles/guidance-generative-ai-education-and-research
- ISTE (Responsible Use Policy guidance): https://iste.org/acceptable-use-guide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U.S. Dept. of Education (2023) AI and the Future of Teaching and Learning (PDF): https://www.ed.gov/sites/ed/files/documents/ai-report/ai-report.pdf
- UNESCO (2023) Guidance for Generative AI in education and research: https://unesdoc.unesco.org/ark:/48223/pf0000386693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A_flat-style_digital_illustration_depicts_a_class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0" y="731520"/>
            <a:ext cx="4937760" cy="277977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1097280"/>
            <a:ext cx="576072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34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تأثیر آموزش هوش مصنوعی بر رفتار</a:t>
            </a:r>
            <a:endParaRPr lang="en-US" sz="3400" dirty="0"/>
          </a:p>
          <a:p>
            <a:pPr marL="0" indent="0" algn="r">
              <a:buNone/>
            </a:pPr>
            <a:r>
              <a:rPr lang="en-US" sz="34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 استفاده مسئولانه هنرجویان</a:t>
            </a:r>
            <a:endParaRPr lang="en-US" sz="3400" dirty="0"/>
          </a:p>
        </p:txBody>
      </p:sp>
      <p:sp>
        <p:nvSpPr>
          <p:cNvPr id="4" name="Text 1"/>
          <p:cNvSpPr/>
          <p:nvPr/>
        </p:nvSpPr>
        <p:spPr>
          <a:xfrm>
            <a:off x="640080" y="2788920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a-IR" sz="1800" dirty="0">
                <a:solidFill>
                  <a:srgbClr val="3A55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راهنمای کوتاه برای هنرجویان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640080" y="651052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10972800" cy="59436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66928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سواد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هوش مصنوعی) یعنی چه و چرا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مهم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است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؟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10972800" cy="5212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600200"/>
            <a:ext cx="1024128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شناخت توانایی‌ها و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محدودیت‌های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خطا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، سوگیری،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توهم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توانایی نوشتن پرامپت دقیق و ارزیابی خروجی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رعایت اخلاق و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قوانین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حریم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خصوصی، حق‌نشر، تقلب آموزشی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یادگیریِ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تفکر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انتقادی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برای راستی‌آزمایی و استناد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6309360"/>
            <a:ext cx="10972800" cy="502920"/>
          </a:xfrm>
          <a:prstGeom prst="roundRect">
            <a:avLst/>
          </a:prstGeom>
          <a:solidFill>
            <a:srgbClr val="FFF7E6"/>
          </a:solidFill>
          <a:ln w="12700">
            <a:solidFill>
              <a:srgbClr val="FFE0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6373368"/>
            <a:ext cx="10424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b="1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نکته: هدف آموزش، </a:t>
            </a:r>
            <a:r>
              <a:rPr lang="fa-IR" sz="1800" b="1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1800" b="1" dirty="0" err="1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جلوگیری</a:t>
            </a:r>
            <a:r>
              <a:rPr lang="fa-IR" sz="1800" b="1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 </a:t>
            </a:r>
            <a:r>
              <a:rPr lang="en-US" sz="1800" b="1" dirty="0" err="1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نیست</a:t>
            </a:r>
            <a:r>
              <a:rPr lang="en-US" sz="1800" b="1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؛ هدف، استفاده امن و یادگیرانه است.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10972800" cy="59436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66928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چه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تغییری در رفتار هنرجو ایجاد می‌کند؟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5303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5303520" cy="502920"/>
          </a:xfrm>
          <a:prstGeom prst="roundRect">
            <a:avLst/>
          </a:prstGeom>
          <a:solidFill>
            <a:srgbClr val="0F6CBD"/>
          </a:solidFill>
          <a:ln w="12700">
            <a:solidFill>
              <a:srgbClr val="0F6C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490472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قبل از آموزش (استفاده نادرست)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60120" y="2194560"/>
            <a:ext cx="46634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کپی‌کردن پاسخ بدون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فهم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میان‌بُر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اعتماد کامل به خروجی و نادیده‌گرفتن خطا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فرستادن اطلاعات شخصی/کلاسی بدون توجه به حریم خصوصی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تبدیل تکلیف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به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متن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آماده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و افت مهارت نوشتن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309360" y="1417320"/>
            <a:ext cx="5303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309360" y="1417320"/>
            <a:ext cx="5303520" cy="502920"/>
          </a:xfrm>
          <a:prstGeom prst="roundRect">
            <a:avLst/>
          </a:prstGeom>
          <a:solidFill>
            <a:srgbClr val="2AA775"/>
          </a:solidFill>
          <a:ln w="12700">
            <a:solidFill>
              <a:srgbClr val="2AA7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92240" y="1490472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بعد از آموزش (یادگیری فعال)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629400" y="2194560"/>
            <a:ext cx="46634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درخواست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راهنمای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مرحله‌ای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به‌جای جواب آماده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پرسیدن منبع و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دلیل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+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مقایسه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چند پاسخ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ثبت استفاده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از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چه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چیزی، چرا،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کجا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بازنویسی با زبان خود و اضافه کردن تحلیل شخصی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10972800" cy="59436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66928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اگر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آموزش نباشد چه ریسک‌هایی بالا می‌رود؟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10972800" cy="5212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600200"/>
            <a:ext cx="1024128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اطلاعات غلط/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ساختگی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توهم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 نتیجه‌گیری اشتباه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سوگیری در پاسخ‌ها و تبعیض ناخواسته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وابستگی و کاهش تفکر انتقادی (automation bias)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نقض حریم خصوصی: ارسال نام/شماره/عکس/برگه امتحان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تقلب و آسیب به اعتماد آموزشی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6309360"/>
            <a:ext cx="10972800" cy="502920"/>
          </a:xfrm>
          <a:prstGeom prst="roundRect">
            <a:avLst/>
          </a:prstGeom>
          <a:solidFill>
            <a:srgbClr val="FDECEF"/>
          </a:solidFill>
          <a:ln w="12700">
            <a:solidFill>
              <a:srgbClr val="F7B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6373368"/>
            <a:ext cx="10424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b="1" dirty="0" err="1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راه‌حل</a:t>
            </a:r>
            <a:r>
              <a:rPr lang="fa-IR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r>
              <a:rPr lang="en-US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 err="1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سواد</a:t>
            </a:r>
            <a:r>
              <a:rPr lang="en-US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 </a:t>
            </a:r>
            <a:r>
              <a:rPr lang="fa-IR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</a:t>
            </a:r>
            <a:r>
              <a:rPr lang="fa-IR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 err="1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سیاست</a:t>
            </a:r>
            <a:r>
              <a:rPr lang="en-US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مدرسه + </a:t>
            </a:r>
            <a:r>
              <a:rPr lang="fa-IR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 err="1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نظارت</a:t>
            </a:r>
            <a:r>
              <a:rPr lang="en-US" sz="1800" b="1" dirty="0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 err="1">
                <a:solidFill>
                  <a:srgbClr val="7A1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انسانی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" y="475488"/>
            <a:ext cx="10972800" cy="59436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66928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۴ گام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چارچوب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ساده برای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استفاده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مسئولانه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2569464" cy="4389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2569464" cy="548640"/>
          </a:xfrm>
          <a:prstGeom prst="roundRect">
            <a:avLst/>
          </a:prstGeom>
          <a:solidFill>
            <a:srgbClr val="0F6CBD"/>
          </a:solidFill>
          <a:ln w="12700">
            <a:solidFill>
              <a:srgbClr val="0F6CBD"/>
            </a:solidFill>
            <a:prstDash val="solid"/>
          </a:ln>
        </p:spPr>
        <p:txBody>
          <a:bodyPr/>
          <a:lstStyle/>
          <a:p>
            <a:pPr algn="r" rtl="1"/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822960" y="1664208"/>
            <a:ext cx="220370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fa-IR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۱.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هدف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377440"/>
            <a:ext cx="2112264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دقیق بگو برای چه کاری AI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می‌خواهی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یادگیری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/تمرین/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ایده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438144" y="1554480"/>
            <a:ext cx="2569464" cy="4389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438144" y="1554480"/>
            <a:ext cx="2569464" cy="548640"/>
          </a:xfrm>
          <a:prstGeom prst="roundRect">
            <a:avLst/>
          </a:prstGeom>
          <a:solidFill>
            <a:srgbClr val="2AA775"/>
          </a:solidFill>
          <a:ln w="12700">
            <a:solidFill>
              <a:srgbClr val="2AA7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21024" y="1664208"/>
            <a:ext cx="220370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fa-IR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۲.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شفافیت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66744" y="2377440"/>
            <a:ext cx="2112264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بگو چه داده‌ای می‌دهی و چه چیزی محرمانه است.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236208" y="1554480"/>
            <a:ext cx="2569464" cy="4389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236208" y="1554480"/>
            <a:ext cx="2569464" cy="54864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19088" y="1664208"/>
            <a:ext cx="220370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fa-IR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۳.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بررسی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64808" y="2377440"/>
            <a:ext cx="2112264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خروجی را با منبع معتبر، محاسبه یا نمونه حل‌شده چک کن.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9034272" y="1554480"/>
            <a:ext cx="2569464" cy="4389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9034272" y="1554480"/>
            <a:ext cx="2569464" cy="548640"/>
          </a:xfrm>
          <a:prstGeom prst="round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217152" y="1664208"/>
            <a:ext cx="220370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fa-IR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۴.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بازنویسی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262872" y="2377440"/>
            <a:ext cx="2112264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با زبان خودت بنویس و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سهم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را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مشخص کن.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640080" y="5806440"/>
            <a:ext cx="10972800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14400" y="5925312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این ۴ گام را روی هر تکلیف اجرا کن؛ خروجی هم بهتر می‌شود، هم ریسک پایین می‌آید.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10972800" cy="59436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66928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تمرین‌های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کلاسی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برای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استفاده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مسئولانه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10972800" cy="5394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600200"/>
            <a:ext cx="1024128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تمرین پرامپت: سؤال مبهم → سؤال دقیق +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محدودیت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سطح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، قالب،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مثال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دو خروجی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از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بگیرید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و 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راستی‌آزمایی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کنید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منبع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، عدد،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نقل‌قول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دفترچه استفاده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از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هوش مصنوعی: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چه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پرسیدی؟ چرا؟ چه چیزی تغییر دادی؟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تمرین استناد: هر پاسخ باید حداقل ۲ منبع معتبر داشته باشد</a:t>
            </a:r>
            <a:endParaRPr lang="en-US" sz="20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نقش‌آفرینی اخلاقی: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اگر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</a:t>
            </a:r>
            <a:r>
              <a:rPr lang="fa-IR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پیشنهاد</a:t>
            </a:r>
            <a:r>
              <a:rPr lang="en-US" sz="20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نادرست داد، مسئولیت با کیست؟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14400" y="6373368"/>
            <a:ext cx="10424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10972800" cy="59436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66928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سنجش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اثر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آموزش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از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حدس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 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تا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شاخص</a:t>
            </a:r>
            <a:r>
              <a:rPr lang="fa-IR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557784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14813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چک‌لیست ۴گانه </a:t>
            </a:r>
            <a:r>
              <a:rPr lang="en-US" sz="1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برای</a:t>
            </a:r>
            <a:r>
              <a:rPr lang="en-US" sz="1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هر</a:t>
            </a:r>
            <a:r>
              <a:rPr lang="en-US" sz="1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تکلیف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60120" y="1965960"/>
            <a:ext cx="48463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۱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هدف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روشن نوشته شده؟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۲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داده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حساس ارسال نشده؟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۳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</a:t>
            </a:r>
            <a:r>
              <a:rPr lang="en-US" sz="18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خروجی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با منبع/حل نمونه چک شده؟</a:t>
            </a:r>
            <a:endParaRPr lang="en-US" sz="1800" dirty="0"/>
          </a:p>
          <a:p>
            <a:pPr marL="228600" indent="-228600" algn="r" rtl="1">
              <a:spcAft>
                <a:spcPts val="400"/>
              </a:spcAft>
              <a:buSzPct val="100000"/>
              <a:buChar char="•"/>
            </a:pP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۴</a:t>
            </a:r>
            <a:r>
              <a:rPr lang="fa-IR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en-US" sz="18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بازنویسی و استناد انجام شده؟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960120" y="5074920"/>
            <a:ext cx="4937760" cy="1600200"/>
          </a:xfrm>
          <a:prstGeom prst="roundRect">
            <a:avLst/>
          </a:prstGeom>
          <a:solidFill>
            <a:srgbClr val="FFF7E6"/>
          </a:solidFill>
          <a:ln w="12700">
            <a:solidFill>
              <a:srgbClr val="FFE0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43000" y="5193792"/>
            <a:ext cx="457200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600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ثبت شواهد: لینک منبع، اسکرین‌شات، یا توضیح کوتاه </a:t>
            </a:r>
            <a:r>
              <a:rPr lang="en-US" sz="1600" dirty="0" err="1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از</a:t>
            </a:r>
            <a:r>
              <a:rPr lang="en-US" sz="1600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1600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1600" dirty="0" err="1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چطور</a:t>
            </a:r>
            <a:r>
              <a:rPr lang="en-US" sz="1600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چک</a:t>
            </a:r>
            <a:r>
              <a:rPr lang="en-US" sz="1600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کرد</a:t>
            </a:r>
            <a:r>
              <a:rPr lang="fa-IR" sz="1600" dirty="0">
                <a:solidFill>
                  <a:srgbClr val="6B4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م»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0" y="1325880"/>
            <a:ext cx="5212080" cy="5440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629400" y="1481328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fa-IR" sz="1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نمونه اثر آموزشی (فرضی)</a:t>
            </a:r>
            <a:endParaRPr lang="en-US" sz="1800" dirty="0"/>
          </a:p>
        </p:txBody>
      </p:sp>
      <p:graphicFrame>
        <p:nvGraphicFramePr>
          <p:cNvPr id="11" name="Chart 0"/>
          <p:cNvGraphicFramePr/>
          <p:nvPr/>
        </p:nvGraphicFramePr>
        <p:xfrm>
          <a:off x="6583680" y="1965960"/>
          <a:ext cx="4846320" cy="452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10972800" cy="594360"/>
          </a:xfrm>
          <a:prstGeom prst="roundRect">
            <a:avLst/>
          </a:prstGeom>
          <a:solidFill>
            <a:srgbClr val="EAF4FF"/>
          </a:solidFill>
          <a:ln w="12700">
            <a:solidFill>
              <a:srgbClr val="C7DD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566928"/>
            <a:ext cx="10424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800" b="1" dirty="0" err="1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پیام‌های</a:t>
            </a:r>
            <a:r>
              <a:rPr lang="en-US" sz="2800" b="1" dirty="0">
                <a:solidFill>
                  <a:srgbClr val="0B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کلیدی برای کلاس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1097280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EF5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645920"/>
            <a:ext cx="10241280" cy="4389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می‌تواند یادگیری را قوی‌تر کند؛ </a:t>
            </a:r>
            <a:r>
              <a:rPr lang="en-US" sz="22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اگر</a:t>
            </a: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fa-IR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en-US" sz="22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روش</a:t>
            </a: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استفاده</a:t>
            </a:r>
            <a:r>
              <a:rPr lang="fa-IR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</a:t>
            </a: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را یاد بگیریم.</a:t>
            </a:r>
            <a:endParaRPr lang="en-US" sz="22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هیچ خروجی‌ای بدون بررسی، منبع معتبر محسوب نمی‌شود.</a:t>
            </a:r>
            <a:endParaRPr lang="en-US" sz="22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اطلاعات شخصی/کلاسی را وارد ابزارهای عمومی نکنیم.</a:t>
            </a:r>
            <a:endParaRPr lang="en-US" sz="22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مسئولیت نهایی تکلیف با هنرجوست؛ AI </a:t>
            </a:r>
            <a:r>
              <a:rPr lang="fa-IR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فقط</a:t>
            </a: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ابزار است.</a:t>
            </a:r>
            <a:endParaRPr lang="en-US" sz="2200" dirty="0"/>
          </a:p>
          <a:p>
            <a:pPr marL="228600" indent="-228600" algn="r" rtl="1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معلم ناظر </a:t>
            </a:r>
            <a:r>
              <a:rPr lang="en-US" sz="22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انسانی</a:t>
            </a: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است</a:t>
            </a:r>
            <a:r>
              <a:rPr lang="fa-IR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r>
              <a:rPr lang="en-US" sz="2200" dirty="0">
                <a:solidFill>
                  <a:srgbClr val="10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سیاست، معیار، و رسیدگی به موارد خاص.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40080" y="651052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پیشنهاد اجرایی: «قوانین استفاده مسئولانه + چک‌لیست ۴گانه + نظارت معلم»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1138</Words>
  <Application>Microsoft Office PowerPoint</Application>
  <PresentationFormat>Widescreen</PresentationFormat>
  <Paragraphs>74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AI (Generated)</dc:creator>
  <cp:lastModifiedBy>Hamed Tehrani</cp:lastModifiedBy>
  <cp:revision>18</cp:revision>
  <dcterms:created xsi:type="dcterms:W3CDTF">2026-02-10T18:39:02Z</dcterms:created>
  <dcterms:modified xsi:type="dcterms:W3CDTF">2026-02-10T18:59:24Z</dcterms:modified>
</cp:coreProperties>
</file>